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258" r:id="rId3"/>
    <p:sldId id="257" r:id="rId4"/>
    <p:sldId id="259" r:id="rId5"/>
    <p:sldId id="289" r:id="rId6"/>
    <p:sldId id="265"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87" r:id="rId21"/>
    <p:sldId id="274" r:id="rId22"/>
    <p:sldId id="275" r:id="rId23"/>
    <p:sldId id="276" r:id="rId24"/>
    <p:sldId id="277" r:id="rId25"/>
    <p:sldId id="286" r:id="rId26"/>
    <p:sldId id="279" r:id="rId27"/>
    <p:sldId id="280" r:id="rId28"/>
    <p:sldId id="281" r:id="rId29"/>
    <p:sldId id="282" r:id="rId30"/>
    <p:sldId id="283" r:id="rId31"/>
    <p:sldId id="284" r:id="rId32"/>
    <p:sldId id="285" r:id="rId33"/>
    <p:sldId id="288" r:id="rId34"/>
    <p:sldId id="291" r:id="rId35"/>
    <p:sldId id="29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55"/>
    <p:restoredTop sz="89757"/>
  </p:normalViewPr>
  <p:slideViewPr>
    <p:cSldViewPr snapToGrid="0" snapToObjects="1">
      <p:cViewPr varScale="1">
        <p:scale>
          <a:sx n="89" d="100"/>
          <a:sy n="89" d="100"/>
        </p:scale>
        <p:origin x="176"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11/15/22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information about adjusted means (</a:t>
            </a:r>
            <a:r>
              <a:rPr lang="en-US" dirty="0" err="1"/>
              <a:t>emmeans</a:t>
            </a:r>
            <a:r>
              <a:rPr lang="en-US" dirty="0"/>
              <a:t>) and sliding points to the middle in ANCOVA.</a:t>
            </a:r>
          </a:p>
        </p:txBody>
      </p:sp>
      <p:sp>
        <p:nvSpPr>
          <p:cNvPr id="4" name="Slide Number Placeholder 3"/>
          <p:cNvSpPr>
            <a:spLocks noGrp="1"/>
          </p:cNvSpPr>
          <p:nvPr>
            <p:ph type="sldNum" sz="quarter" idx="5"/>
          </p:nvPr>
        </p:nvSpPr>
        <p:spPr/>
        <p:txBody>
          <a:bodyPr/>
          <a:lstStyle/>
          <a:p>
            <a:fld id="{D5CE54AD-6590-C242-A57C-54C73BA9010A}" type="slidenum">
              <a:rPr lang="en-US" smtClean="0"/>
              <a:t>19</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25</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28</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30</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32</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35</a:t>
            </a:fld>
            <a:endParaRPr lang="en-US"/>
          </a:p>
        </p:txBody>
      </p:sp>
    </p:spTree>
    <p:extLst>
      <p:ext uri="{BB962C8B-B14F-4D97-AF65-F5344CB8AC3E}">
        <p14:creationId xmlns:p14="http://schemas.microsoft.com/office/powerpoint/2010/main" val="319479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6</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13</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11/15/22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t>
            </a:r>
            <a:r>
              <a:rPr lang="en-US" dirty="0">
                <a:solidFill>
                  <a:srgbClr val="0432FF"/>
                </a:solidFill>
              </a:rPr>
              <a:t>A</a:t>
            </a:r>
            <a:r>
              <a:rPr lang="en-US" dirty="0"/>
              <a:t> and </a:t>
            </a:r>
            <a:r>
              <a:rPr lang="en-US" dirty="0">
                <a:solidFill>
                  <a:srgbClr val="0432FF"/>
                </a:solidFill>
              </a:rPr>
              <a:t>B</a:t>
            </a:r>
            <a:r>
              <a:rPr lang="en-US" dirty="0"/>
              <a:t>—it seems clear from the data that there is a decline, on average, </a:t>
            </a:r>
          </a:p>
          <a:p>
            <a:r>
              <a:rPr lang="en-US" dirty="0"/>
              <a:t>in egg production with density.</a:t>
            </a:r>
          </a:p>
          <a:p>
            <a:endParaRPr lang="en-US" dirty="0"/>
          </a:p>
          <a:p>
            <a:r>
              <a:rPr lang="en-US" dirty="0">
                <a:solidFill>
                  <a:srgbClr val="0432FF"/>
                </a:solidFill>
              </a:rPr>
              <a:t>C</a:t>
            </a:r>
            <a:r>
              <a:rPr lang="en-US" dirty="0"/>
              <a:t> is clearly possible; again, more so if the variation in egg production in each season is high.</a:t>
            </a:r>
          </a:p>
          <a:p>
            <a:endParaRPr lang="en-US" dirty="0"/>
          </a:p>
          <a:p>
            <a:r>
              <a:rPr lang="en-US" dirty="0">
                <a:solidFill>
                  <a:srgbClr val="0432FF"/>
                </a:solidFill>
              </a:rPr>
              <a:t>D</a:t>
            </a:r>
            <a:r>
              <a:rPr lang="en-US" dirty="0"/>
              <a:t> and </a:t>
            </a:r>
            <a:r>
              <a:rPr lang="en-US" dirty="0">
                <a:solidFill>
                  <a:srgbClr val="0432FF"/>
                </a:solidFill>
              </a:rPr>
              <a:t>E</a:t>
            </a:r>
            <a:r>
              <a:rPr lang="en-US" dirty="0"/>
              <a:t>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7A6ABD96-FE22-5A22-896C-96F2CE4CEA80}"/>
              </a:ext>
            </a:extLst>
          </p:cNvPr>
          <p:cNvPicPr>
            <a:picLocks noChangeAspect="1"/>
          </p:cNvPicPr>
          <p:nvPr/>
        </p:nvPicPr>
        <p:blipFill>
          <a:blip r:embed="rId3"/>
          <a:stretch>
            <a:fillRect/>
          </a:stretch>
        </p:blipFill>
        <p:spPr>
          <a:xfrm>
            <a:off x="6333548" y="1046018"/>
            <a:ext cx="2685712" cy="2685712"/>
          </a:xfrm>
          <a:prstGeom prst="rect">
            <a:avLst/>
          </a:prstGeom>
        </p:spPr>
      </p:pic>
      <p:pic>
        <p:nvPicPr>
          <p:cNvPr id="4" name="Picture 3">
            <a:extLst>
              <a:ext uri="{FF2B5EF4-FFF2-40B4-BE49-F238E27FC236}">
                <a16:creationId xmlns:a16="http://schemas.microsoft.com/office/drawing/2014/main" id="{958FC3AE-1213-6A40-8095-BA9B3F05ABCA}"/>
              </a:ext>
            </a:extLst>
          </p:cNvPr>
          <p:cNvPicPr>
            <a:picLocks noChangeAspect="1"/>
          </p:cNvPicPr>
          <p:nvPr/>
        </p:nvPicPr>
        <p:blipFill>
          <a:blip r:embed="rId4"/>
          <a:stretch>
            <a:fillRect/>
          </a:stretch>
        </p:blipFill>
        <p:spPr>
          <a:xfrm>
            <a:off x="140795" y="264729"/>
            <a:ext cx="6108700" cy="4457700"/>
          </a:xfrm>
          <a:prstGeom prst="rect">
            <a:avLst/>
          </a:prstGeom>
        </p:spPr>
      </p:pic>
    </p:spTree>
    <p:extLst>
      <p:ext uri="{BB962C8B-B14F-4D97-AF65-F5344CB8AC3E}">
        <p14:creationId xmlns:p14="http://schemas.microsoft.com/office/powerpoint/2010/main" val="175328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911630"/>
            <a:ext cx="7886700" cy="4351338"/>
          </a:xfrm>
        </p:spPr>
        <p:txBody>
          <a:bodyPr>
            <a:normAutofit/>
          </a:bodyPr>
          <a:lstStyle/>
          <a:p>
            <a:r>
              <a:rPr lang="en-US" sz="2400" dirty="0"/>
              <a:t>Important to understand that the difference in models D and E is the presence (E) or absence (D) of an </a:t>
            </a:r>
            <a:r>
              <a:rPr lang="en-US" sz="2400" dirty="0">
                <a:solidFill>
                  <a:srgbClr val="0432FF"/>
                </a:solidFill>
              </a:rPr>
              <a:t>interaction term </a:t>
            </a:r>
            <a:r>
              <a:rPr lang="en-US" sz="2400" dirty="0"/>
              <a:t>that specifies whether the slopes are different.</a:t>
            </a:r>
          </a:p>
          <a:p>
            <a:endParaRPr lang="en-US" sz="2400" dirty="0"/>
          </a:p>
          <a:p>
            <a:r>
              <a:rPr lang="en-US" sz="2400" dirty="0"/>
              <a:t>This interaction is embodied in the following sentence: ‘The </a:t>
            </a:r>
            <a:r>
              <a:rPr lang="en-US" sz="2400" dirty="0">
                <a:solidFill>
                  <a:srgbClr val="0432FF"/>
                </a:solidFill>
              </a:rPr>
              <a:t>effect</a:t>
            </a:r>
            <a:r>
              <a:rPr lang="en-US" sz="2400" dirty="0"/>
              <a:t> of density on egg production </a:t>
            </a:r>
            <a:r>
              <a:rPr lang="en-US" sz="2400" dirty="0">
                <a:solidFill>
                  <a:srgbClr val="0432FF"/>
                </a:solidFill>
              </a:rPr>
              <a:t>depends on </a:t>
            </a:r>
            <a:r>
              <a:rPr lang="en-US" sz="2400" dirty="0"/>
              <a:t>the season.’ (contingent inference)</a:t>
            </a:r>
          </a:p>
          <a:p>
            <a:endParaRPr lang="en-US" sz="2400" dirty="0"/>
          </a:p>
        </p:txBody>
      </p:sp>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pic>
        <p:nvPicPr>
          <p:cNvPr id="7" name="Picture 6">
            <a:extLst>
              <a:ext uri="{FF2B5EF4-FFF2-40B4-BE49-F238E27FC236}">
                <a16:creationId xmlns:a16="http://schemas.microsoft.com/office/drawing/2014/main" id="{62A2E5CB-396A-8945-879B-F569EDE59440}"/>
              </a:ext>
            </a:extLst>
          </p:cNvPr>
          <p:cNvPicPr>
            <a:picLocks noChangeAspect="1"/>
          </p:cNvPicPr>
          <p:nvPr/>
        </p:nvPicPr>
        <p:blipFill>
          <a:blip r:embed="rId3"/>
          <a:stretch>
            <a:fillRect/>
          </a:stretch>
        </p:blipFill>
        <p:spPr>
          <a:xfrm>
            <a:off x="139700" y="3688036"/>
            <a:ext cx="8864600" cy="2298700"/>
          </a:xfrm>
          <a:prstGeom prst="rect">
            <a:avLst/>
          </a:prstGeom>
        </p:spPr>
      </p:pic>
    </p:spTree>
    <p:extLst>
      <p:ext uri="{BB962C8B-B14F-4D97-AF65-F5344CB8AC3E}">
        <p14:creationId xmlns:p14="http://schemas.microsoft.com/office/powerpoint/2010/main" val="62960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500634" y="313899"/>
            <a:ext cx="5758502" cy="5863064"/>
          </a:xfrm>
        </p:spPr>
        <p:txBody>
          <a:bodyPr>
            <a:normAutofit fontScale="85000" lnSpcReduction="10000"/>
          </a:bodyPr>
          <a:lstStyle/>
          <a:p>
            <a:r>
              <a:rPr lang="en-US" dirty="0"/>
              <a:t>Do we get a better description of the data by using more than one intercept and more than one slope?</a:t>
            </a:r>
          </a:p>
          <a:p>
            <a:endParaRPr lang="en-US" dirty="0"/>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endParaRPr lang="en-US" dirty="0"/>
          </a:p>
          <a:p>
            <a:r>
              <a:rPr lang="en-US" dirty="0"/>
              <a:t>We are starting with the belief that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3"/>
          <a:stretch>
            <a:fillRect/>
          </a:stretch>
        </p:blipFill>
        <p:spPr>
          <a:xfrm>
            <a:off x="6157307" y="743138"/>
            <a:ext cx="2920621" cy="2086158"/>
          </a:xfrm>
          <a:prstGeom prst="rect">
            <a:avLst/>
          </a:prstGeom>
        </p:spPr>
      </p:pic>
      <p:pic>
        <p:nvPicPr>
          <p:cNvPr id="4" name="Picture 3">
            <a:extLst>
              <a:ext uri="{FF2B5EF4-FFF2-40B4-BE49-F238E27FC236}">
                <a16:creationId xmlns:a16="http://schemas.microsoft.com/office/drawing/2014/main" id="{C07EC70C-1C6A-5E4A-995B-C1241682F33C}"/>
              </a:ext>
            </a:extLst>
          </p:cNvPr>
          <p:cNvPicPr>
            <a:picLocks noChangeAspect="1"/>
          </p:cNvPicPr>
          <p:nvPr/>
        </p:nvPicPr>
        <p:blipFill>
          <a:blip r:embed="rId4"/>
          <a:stretch>
            <a:fillRect/>
          </a:stretch>
        </p:blipFill>
        <p:spPr>
          <a:xfrm>
            <a:off x="6315867" y="3365062"/>
            <a:ext cx="2603500" cy="2692400"/>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4572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9802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5" name="Picture 4">
            <a:extLst>
              <a:ext uri="{FF2B5EF4-FFF2-40B4-BE49-F238E27FC236}">
                <a16:creationId xmlns:a16="http://schemas.microsoft.com/office/drawing/2014/main" id="{2546F3E8-8CB0-4542-87D1-EC60B922288D}"/>
              </a:ext>
            </a:extLst>
          </p:cNvPr>
          <p:cNvPicPr>
            <a:picLocks noChangeAspect="1"/>
          </p:cNvPicPr>
          <p:nvPr/>
        </p:nvPicPr>
        <p:blipFill>
          <a:blip r:embed="rId2"/>
          <a:stretch>
            <a:fillRect/>
          </a:stretch>
        </p:blipFill>
        <p:spPr>
          <a:xfrm>
            <a:off x="3680153" y="3484563"/>
            <a:ext cx="2603500" cy="269240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1E69C1E-25A8-3942-AAAF-C2F3E55A7392}"/>
              </a:ext>
            </a:extLst>
          </p:cNvPr>
          <p:cNvPicPr>
            <a:picLocks noChangeAspect="1"/>
          </p:cNvPicPr>
          <p:nvPr/>
        </p:nvPicPr>
        <p:blipFill>
          <a:blip r:embed="rId5"/>
          <a:stretch>
            <a:fillRect/>
          </a:stretch>
        </p:blipFill>
        <p:spPr>
          <a:xfrm>
            <a:off x="6479385" y="4337552"/>
            <a:ext cx="2241820" cy="2318370"/>
          </a:xfrm>
          <a:prstGeom prst="rect">
            <a:avLst/>
          </a:prstGeom>
        </p:spPr>
      </p:pic>
    </p:spTree>
    <p:extLst>
      <p:ext uri="{BB962C8B-B14F-4D97-AF65-F5344CB8AC3E}">
        <p14:creationId xmlns:p14="http://schemas.microsoft.com/office/powerpoint/2010/main" val="12829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767196" y="1445785"/>
            <a:ext cx="7886700" cy="640714"/>
          </a:xfrm>
        </p:spPr>
        <p:txBody>
          <a:bodyPr>
            <a:normAutofit/>
          </a:bodyPr>
          <a:lstStyle/>
          <a:p>
            <a:r>
              <a:rPr lang="en-US" sz="2400" dirty="0">
                <a:latin typeface="+mn-lt"/>
              </a:rPr>
              <a:t>So, refit model, but remove the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a:xfrm>
            <a:off x="628650" y="2407525"/>
            <a:ext cx="7886700" cy="2995753"/>
          </a:xfrm>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
        <p:nvSpPr>
          <p:cNvPr id="4" name="TextBox 3">
            <a:extLst>
              <a:ext uri="{FF2B5EF4-FFF2-40B4-BE49-F238E27FC236}">
                <a16:creationId xmlns:a16="http://schemas.microsoft.com/office/drawing/2014/main" id="{D6B541FC-05CA-E048-9C04-CFDC95C54B71}"/>
              </a:ext>
            </a:extLst>
          </p:cNvPr>
          <p:cNvSpPr txBox="1"/>
          <p:nvPr/>
        </p:nvSpPr>
        <p:spPr>
          <a:xfrm>
            <a:off x="767196" y="460022"/>
            <a:ext cx="7140521" cy="830997"/>
          </a:xfrm>
          <a:prstGeom prst="rect">
            <a:avLst/>
          </a:prstGeom>
          <a:noFill/>
        </p:spPr>
        <p:txBody>
          <a:bodyPr wrap="square" rtlCol="0">
            <a:spAutoFit/>
          </a:bodyPr>
          <a:lstStyle/>
          <a:p>
            <a:r>
              <a:rPr lang="en-US" sz="2400" dirty="0">
                <a:solidFill>
                  <a:srgbClr val="0432FF"/>
                </a:solidFill>
              </a:rPr>
              <a:t>Technically, we usually remove non-significant interactions to get a Minimum Adequate Model.</a:t>
            </a:r>
          </a:p>
        </p:txBody>
      </p:sp>
    </p:spTree>
    <p:extLst>
      <p:ext uri="{BB962C8B-B14F-4D97-AF65-F5344CB8AC3E}">
        <p14:creationId xmlns:p14="http://schemas.microsoft.com/office/powerpoint/2010/main" val="217908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 package (</a:t>
            </a:r>
            <a:r>
              <a:rPr lang="en-US" dirty="0" err="1"/>
              <a:t>ancovaplot</a:t>
            </a:r>
            <a:r>
              <a:rPr lang="en-US" dirty="0"/>
              <a:t>)</a:t>
            </a:r>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p:txBody>
          <a:bodyPr/>
          <a:lstStyle/>
          <a:p>
            <a:pPr marL="0" indent="0">
              <a:buNone/>
            </a:pPr>
            <a:r>
              <a:rPr lang="en-US" dirty="0"/>
              <a:t>Slightly Different Way of Thinking About ANCOVA: </a:t>
            </a:r>
            <a:r>
              <a:rPr lang="en-US" dirty="0">
                <a:solidFill>
                  <a:srgbClr val="0432FF"/>
                </a:solidFill>
              </a:rPr>
              <a:t>Removing Confounding Variation</a:t>
            </a:r>
          </a:p>
          <a:p>
            <a:pPr marL="0" indent="0">
              <a:buNone/>
            </a:pPr>
            <a:r>
              <a:rPr lang="en-US" dirty="0"/>
              <a:t>(old example)</a:t>
            </a:r>
          </a:p>
        </p:txBody>
      </p:sp>
    </p:spTree>
    <p:extLst>
      <p:ext uri="{BB962C8B-B14F-4D97-AF65-F5344CB8AC3E}">
        <p14:creationId xmlns:p14="http://schemas.microsoft.com/office/powerpoint/2010/main" val="329760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lnSpcReduction="10000"/>
          </a:bodyPr>
          <a:lstStyle/>
          <a:p>
            <a:r>
              <a:rPr lang="en-US" dirty="0"/>
              <a:t>In ANOVA, the major feature was that the predictor variable(s) were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predictor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199547" y="5629870"/>
            <a:ext cx="7219238" cy="923330"/>
          </a:xfrm>
          <a:prstGeom prst="rect">
            <a:avLst/>
          </a:prstGeom>
          <a:noFill/>
          <a:ln>
            <a:solidFill>
              <a:schemeClr val="accent1"/>
            </a:solidFill>
          </a:ln>
        </p:spPr>
        <p:txBody>
          <a:bodyPr wrap="square" rtlCol="0">
            <a:spAutoFit/>
          </a:bodyPr>
          <a:lstStyle/>
          <a:p>
            <a:r>
              <a:rPr lang="en-US" dirty="0"/>
              <a:t>“There was a significant effect of </a:t>
            </a:r>
            <a:r>
              <a:rPr lang="en-US" dirty="0">
                <a:solidFill>
                  <a:srgbClr val="0432FF"/>
                </a:solidFill>
              </a:rPr>
              <a:t>body length </a:t>
            </a:r>
            <a:r>
              <a:rPr lang="en-US" dirty="0"/>
              <a:t>on tail length of beaded lizards (F</a:t>
            </a:r>
            <a:r>
              <a:rPr lang="en-US" baseline="-25000" dirty="0"/>
              <a:t>1,49</a:t>
            </a:r>
            <a:r>
              <a:rPr lang="en-US" dirty="0"/>
              <a:t> = 75.61, P &lt; 0.001) and tail lengths differed significantly between </a:t>
            </a:r>
            <a:r>
              <a:rPr lang="en-US" dirty="0">
                <a:solidFill>
                  <a:srgbClr val="0432FF"/>
                </a:solidFill>
              </a:rPr>
              <a:t>sexes</a:t>
            </a:r>
            <a:r>
              <a:rPr lang="en-US" dirty="0"/>
              <a:t> after accounting for body length (F</a:t>
            </a:r>
            <a:r>
              <a:rPr lang="en-US" baseline="-25000" dirty="0"/>
              <a:t>1,49</a:t>
            </a:r>
            <a:r>
              <a:rPr lang="en-US"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219200" y="4038600"/>
            <a:ext cx="1611752" cy="307777"/>
          </a:xfrm>
          <a:prstGeom prst="rect">
            <a:avLst/>
          </a:prstGeom>
          <a:noFill/>
        </p:spPr>
        <p:txBody>
          <a:bodyPr wrap="non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95600" y="487382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a:t>
            </a:r>
          </a:p>
          <a:p>
            <a:r>
              <a:rPr lang="en-US" dirty="0"/>
              <a:t>Good worked example from limpets example.</a:t>
            </a:r>
          </a:p>
          <a:p>
            <a:pPr lvl="1"/>
            <a:r>
              <a:rPr lang="en-US" dirty="0"/>
              <a:t>Fit full model</a:t>
            </a:r>
          </a:p>
          <a:p>
            <a:pPr lvl="1"/>
            <a:r>
              <a:rPr lang="en-US" dirty="0"/>
              <a:t>Thrown out N.S. interactions if they don’t help explain</a:t>
            </a:r>
          </a:p>
          <a:p>
            <a:pPr lvl="1"/>
            <a:r>
              <a:rPr lang="en-US" dirty="0"/>
              <a:t>Interpret final model.</a:t>
            </a:r>
          </a:p>
        </p:txBody>
      </p:sp>
    </p:spTree>
    <p:extLst>
      <p:ext uri="{BB962C8B-B14F-4D97-AF65-F5344CB8AC3E}">
        <p14:creationId xmlns:p14="http://schemas.microsoft.com/office/powerpoint/2010/main" val="297643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EC69-20B8-1B4B-A347-FFDEF90466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65130-A426-824F-9A92-19CB98E767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8454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4C85-28CA-1E42-A865-8F61B59133E8}"/>
              </a:ext>
            </a:extLst>
          </p:cNvPr>
          <p:cNvSpPr>
            <a:spLocks noGrp="1"/>
          </p:cNvSpPr>
          <p:nvPr>
            <p:ph type="title"/>
          </p:nvPr>
        </p:nvSpPr>
        <p:spPr>
          <a:xfrm>
            <a:off x="628650" y="228491"/>
            <a:ext cx="7886700" cy="507233"/>
          </a:xfrm>
        </p:spPr>
        <p:txBody>
          <a:bodyPr/>
          <a:lstStyle/>
          <a:p>
            <a:r>
              <a:rPr lang="en-US" dirty="0"/>
              <a:t>Make </a:t>
            </a:r>
            <a:r>
              <a:rPr lang="en-US" dirty="0" err="1"/>
              <a:t>ggplots</a:t>
            </a:r>
            <a:r>
              <a:rPr lang="en-US" dirty="0"/>
              <a:t> for ANCOVA</a:t>
            </a:r>
          </a:p>
        </p:txBody>
      </p:sp>
      <p:sp>
        <p:nvSpPr>
          <p:cNvPr id="3" name="Content Placeholder 2">
            <a:extLst>
              <a:ext uri="{FF2B5EF4-FFF2-40B4-BE49-F238E27FC236}">
                <a16:creationId xmlns:a16="http://schemas.microsoft.com/office/drawing/2014/main" id="{75DADD57-66C8-CB43-A790-D3927EE16F96}"/>
              </a:ext>
            </a:extLst>
          </p:cNvPr>
          <p:cNvSpPr>
            <a:spLocks noGrp="1"/>
          </p:cNvSpPr>
          <p:nvPr>
            <p:ph idx="1"/>
          </p:nvPr>
        </p:nvSpPr>
        <p:spPr>
          <a:xfrm>
            <a:off x="628650" y="1051034"/>
            <a:ext cx="7886700" cy="5441239"/>
          </a:xfrm>
        </p:spPr>
        <p:txBody>
          <a:bodyPr>
            <a:normAutofit/>
          </a:bodyPr>
          <a:lstStyle/>
          <a:p>
            <a:pPr marL="0" indent="0">
              <a:buNone/>
            </a:pPr>
            <a:r>
              <a:rPr lang="en-US" sz="2200" dirty="0">
                <a:solidFill>
                  <a:srgbClr val="00B050"/>
                </a:solidFill>
              </a:rPr>
              <a:t>#specify the ANCOVA model</a:t>
            </a:r>
          </a:p>
          <a:p>
            <a:pPr marL="0" indent="0">
              <a:buNone/>
            </a:pPr>
            <a:r>
              <a:rPr lang="en-US" sz="2200" dirty="0" err="1"/>
              <a:t>limp.mod</a:t>
            </a:r>
            <a:r>
              <a:rPr lang="en-US" sz="2200" dirty="0"/>
              <a:t> &lt;- </a:t>
            </a:r>
            <a:r>
              <a:rPr lang="en-US" sz="2200" dirty="0" err="1">
                <a:solidFill>
                  <a:srgbClr val="C00000"/>
                </a:solidFill>
              </a:rPr>
              <a:t>lm</a:t>
            </a:r>
            <a:r>
              <a:rPr lang="en-US" sz="2200" dirty="0"/>
              <a:t>(EGGS ~ DENSITY * SEASON, data = limp)</a:t>
            </a:r>
          </a:p>
          <a:p>
            <a:pPr marL="0" indent="0">
              <a:buNone/>
            </a:pPr>
            <a:endParaRPr lang="en-US" sz="2200" dirty="0"/>
          </a:p>
          <a:p>
            <a:pPr marL="0" indent="0">
              <a:buNone/>
            </a:pPr>
            <a:r>
              <a:rPr lang="en-US" sz="2200" dirty="0">
                <a:solidFill>
                  <a:srgbClr val="00B050"/>
                </a:solidFill>
              </a:rPr>
              <a:t>#generate prediction lines from the model; put lines on top of plot</a:t>
            </a:r>
          </a:p>
          <a:p>
            <a:pPr marL="0" indent="0">
              <a:buNone/>
            </a:pPr>
            <a:r>
              <a:rPr lang="en-US" sz="2200" dirty="0">
                <a:solidFill>
                  <a:srgbClr val="00B050"/>
                </a:solidFill>
              </a:rPr>
              <a:t>#since we defined a model with an interaction (*), lines are free to have different slopes</a:t>
            </a:r>
          </a:p>
          <a:p>
            <a:pPr marL="0" indent="0">
              <a:buNone/>
            </a:pPr>
            <a:r>
              <a:rPr lang="en-US" sz="2200" dirty="0" err="1"/>
              <a:t>limp.mod.predictions</a:t>
            </a:r>
            <a:r>
              <a:rPr lang="en-US" sz="2200" dirty="0"/>
              <a:t> &lt;- </a:t>
            </a:r>
            <a:r>
              <a:rPr lang="en-US" sz="2200" dirty="0">
                <a:solidFill>
                  <a:srgbClr val="C00000"/>
                </a:solidFill>
              </a:rPr>
              <a:t>predict</a:t>
            </a:r>
            <a:r>
              <a:rPr lang="en-US" sz="2200" dirty="0"/>
              <a:t>(</a:t>
            </a:r>
            <a:r>
              <a:rPr lang="en-US" sz="2200" dirty="0" err="1"/>
              <a:t>limp.mod</a:t>
            </a:r>
            <a:r>
              <a:rPr lang="en-US" sz="2200" dirty="0"/>
              <a:t>) </a:t>
            </a:r>
          </a:p>
          <a:p>
            <a:pPr marL="0" indent="0">
              <a:buNone/>
            </a:pPr>
            <a:endParaRPr lang="en-US" sz="2200" dirty="0"/>
          </a:p>
          <a:p>
            <a:pPr marL="0" indent="0">
              <a:buNone/>
            </a:pPr>
            <a:r>
              <a:rPr lang="en-US" sz="2200" dirty="0">
                <a:solidFill>
                  <a:srgbClr val="00B050"/>
                </a:solidFill>
              </a:rPr>
              <a:t>#make </a:t>
            </a:r>
            <a:r>
              <a:rPr lang="en-US" sz="2200" dirty="0" err="1">
                <a:solidFill>
                  <a:srgbClr val="00B050"/>
                </a:solidFill>
              </a:rPr>
              <a:t>ggplot</a:t>
            </a:r>
            <a:r>
              <a:rPr lang="en-US" sz="2200" dirty="0">
                <a:solidFill>
                  <a:srgbClr val="00B050"/>
                </a:solidFill>
              </a:rPr>
              <a:t> with prediction lines on top</a:t>
            </a:r>
          </a:p>
          <a:p>
            <a:pPr marL="0" indent="0">
              <a:spcBef>
                <a:spcPts val="0"/>
              </a:spcBef>
              <a:buNone/>
            </a:pPr>
            <a:r>
              <a:rPr lang="en-US" sz="2200" dirty="0" err="1"/>
              <a:t>ggplot</a:t>
            </a:r>
            <a:r>
              <a:rPr lang="en-US" sz="2200" dirty="0"/>
              <a:t>(limp, </a:t>
            </a:r>
            <a:r>
              <a:rPr lang="en-US" sz="2200" dirty="0" err="1"/>
              <a:t>aes</a:t>
            </a:r>
            <a:r>
              <a:rPr lang="en-US" sz="2200" dirty="0"/>
              <a:t>(x = DENSITY, y = EGGS, </a:t>
            </a:r>
            <a:r>
              <a:rPr lang="en-US" sz="2200" dirty="0" err="1"/>
              <a:t>colour</a:t>
            </a:r>
            <a:r>
              <a:rPr lang="en-US" sz="2200" dirty="0"/>
              <a:t> = SEASON)) +</a:t>
            </a:r>
          </a:p>
          <a:p>
            <a:pPr marL="0" indent="0">
              <a:spcBef>
                <a:spcPts val="0"/>
              </a:spcBef>
              <a:buNone/>
            </a:pPr>
            <a:r>
              <a:rPr lang="en-US" sz="2200" dirty="0"/>
              <a:t>  </a:t>
            </a:r>
            <a:r>
              <a:rPr lang="en-US" sz="2200" dirty="0" err="1">
                <a:solidFill>
                  <a:srgbClr val="C00000"/>
                </a:solidFill>
              </a:rPr>
              <a:t>geom_point</a:t>
            </a:r>
            <a:r>
              <a:rPr lang="en-US" sz="2200" dirty="0"/>
              <a:t>() +</a:t>
            </a:r>
          </a:p>
          <a:p>
            <a:pPr marL="0" indent="0">
              <a:spcBef>
                <a:spcPts val="0"/>
              </a:spcBef>
              <a:buNone/>
            </a:pPr>
            <a:r>
              <a:rPr lang="en-US" sz="2200" dirty="0"/>
              <a:t>  </a:t>
            </a:r>
            <a:r>
              <a:rPr lang="en-US" sz="2200" dirty="0" err="1">
                <a:solidFill>
                  <a:srgbClr val="C00000"/>
                </a:solidFill>
              </a:rPr>
              <a:t>geom_line</a:t>
            </a:r>
            <a:r>
              <a:rPr lang="en-US" sz="2200" dirty="0"/>
              <a:t>(</a:t>
            </a:r>
            <a:r>
              <a:rPr lang="en-US" sz="2200" dirty="0" err="1"/>
              <a:t>aes</a:t>
            </a:r>
            <a:r>
              <a:rPr lang="en-US" sz="2200" dirty="0"/>
              <a:t>(y=</a:t>
            </a:r>
            <a:r>
              <a:rPr lang="en-US" sz="2200" dirty="0" err="1"/>
              <a:t>limp.mod.predictions</a:t>
            </a:r>
            <a:r>
              <a:rPr lang="en-US" sz="2200" dirty="0"/>
              <a:t>))+</a:t>
            </a:r>
          </a:p>
          <a:p>
            <a:pPr marL="0" indent="0">
              <a:spcBef>
                <a:spcPts val="0"/>
              </a:spcBef>
              <a:buNone/>
            </a:pPr>
            <a:r>
              <a:rPr lang="en-US" sz="2200" dirty="0"/>
              <a:t>  </a:t>
            </a:r>
            <a:r>
              <a:rPr lang="en-US" sz="2200" dirty="0" err="1">
                <a:solidFill>
                  <a:srgbClr val="C00000"/>
                </a:solidFill>
              </a:rPr>
              <a:t>scale_color_manual</a:t>
            </a:r>
            <a:r>
              <a:rPr lang="en-US" sz="2200" dirty="0"/>
              <a:t>(values = c(spring="green", summer="red")) +</a:t>
            </a:r>
          </a:p>
          <a:p>
            <a:pPr marL="0" indent="0">
              <a:spcBef>
                <a:spcPts val="0"/>
              </a:spcBef>
              <a:buNone/>
            </a:pPr>
            <a:r>
              <a:rPr lang="en-US" sz="2200" dirty="0"/>
              <a:t>  </a:t>
            </a:r>
            <a:r>
              <a:rPr lang="en-US" sz="2200" dirty="0" err="1">
                <a:solidFill>
                  <a:srgbClr val="C00000"/>
                </a:solidFill>
              </a:rPr>
              <a:t>theme_bw</a:t>
            </a:r>
            <a:r>
              <a:rPr lang="en-US" sz="2200" dirty="0"/>
              <a:t>()</a:t>
            </a:r>
          </a:p>
        </p:txBody>
      </p:sp>
    </p:spTree>
    <p:extLst>
      <p:ext uri="{BB962C8B-B14F-4D97-AF65-F5344CB8AC3E}">
        <p14:creationId xmlns:p14="http://schemas.microsoft.com/office/powerpoint/2010/main" val="166181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6AEE-DEA3-D748-82D2-A3D853D0AC06}"/>
              </a:ext>
            </a:extLst>
          </p:cNvPr>
          <p:cNvSpPr>
            <a:spLocks noGrp="1"/>
          </p:cNvSpPr>
          <p:nvPr>
            <p:ph type="title"/>
          </p:nvPr>
        </p:nvSpPr>
        <p:spPr>
          <a:xfrm>
            <a:off x="628650" y="365126"/>
            <a:ext cx="7886700" cy="633357"/>
          </a:xfrm>
        </p:spPr>
        <p:txBody>
          <a:bodyPr/>
          <a:lstStyle/>
          <a:p>
            <a:r>
              <a:rPr lang="en-US" dirty="0"/>
              <a:t>Import and check data</a:t>
            </a:r>
          </a:p>
        </p:txBody>
      </p:sp>
      <p:sp>
        <p:nvSpPr>
          <p:cNvPr id="3" name="Content Placeholder 2">
            <a:extLst>
              <a:ext uri="{FF2B5EF4-FFF2-40B4-BE49-F238E27FC236}">
                <a16:creationId xmlns:a16="http://schemas.microsoft.com/office/drawing/2014/main" id="{5824D14C-F5E8-D747-90D8-E44AD67B67C5}"/>
              </a:ext>
            </a:extLst>
          </p:cNvPr>
          <p:cNvSpPr>
            <a:spLocks noGrp="1"/>
          </p:cNvSpPr>
          <p:nvPr>
            <p:ph idx="1"/>
          </p:nvPr>
        </p:nvSpPr>
        <p:spPr>
          <a:xfrm>
            <a:off x="628650" y="1082565"/>
            <a:ext cx="7886700" cy="5010315"/>
          </a:xfrm>
        </p:spPr>
        <p:txBody>
          <a:bodyPr/>
          <a:lstStyle/>
          <a:p>
            <a:pPr marL="0" indent="0">
              <a:buNone/>
            </a:pPr>
            <a:r>
              <a:rPr lang="en-US" dirty="0"/>
              <a:t>limp &lt;- </a:t>
            </a:r>
            <a:r>
              <a:rPr lang="en-US" dirty="0" err="1">
                <a:solidFill>
                  <a:srgbClr val="C00000"/>
                </a:solidFill>
              </a:rPr>
              <a:t>read.csv</a:t>
            </a:r>
            <a:r>
              <a:rPr lang="en-US" dirty="0"/>
              <a:t>("</a:t>
            </a:r>
            <a:r>
              <a:rPr lang="en-US" dirty="0" err="1"/>
              <a:t>limpet.csv</a:t>
            </a:r>
            <a:r>
              <a:rPr lang="en-US" dirty="0"/>
              <a:t>")</a:t>
            </a:r>
          </a:p>
          <a:p>
            <a:pPr marL="0" indent="0">
              <a:buNone/>
            </a:pPr>
            <a:endParaRPr lang="en-US" dirty="0"/>
          </a:p>
          <a:p>
            <a:pPr marL="0" indent="0">
              <a:buNone/>
            </a:pPr>
            <a:r>
              <a:rPr lang="en-US" dirty="0" err="1">
                <a:solidFill>
                  <a:srgbClr val="C00000"/>
                </a:solidFill>
              </a:rPr>
              <a:t>str</a:t>
            </a:r>
            <a:r>
              <a:rPr lang="en-US" dirty="0"/>
              <a:t>(limp)</a:t>
            </a:r>
          </a:p>
          <a:p>
            <a:pPr marL="0" indent="0">
              <a:buNone/>
            </a:pPr>
            <a:r>
              <a:rPr lang="en-US" sz="2400" dirty="0"/>
              <a:t>#'</a:t>
            </a:r>
            <a:r>
              <a:rPr lang="en-US" sz="2400" dirty="0" err="1"/>
              <a:t>data.frame</a:t>
            </a:r>
            <a:r>
              <a:rPr lang="en-US" sz="2400" dirty="0"/>
              <a:t>':	24 obs. of  3 variables:</a:t>
            </a:r>
          </a:p>
          <a:p>
            <a:pPr marL="0" indent="0">
              <a:buNone/>
            </a:pPr>
            <a:r>
              <a:rPr lang="en-US" sz="2400" dirty="0"/>
              <a:t>#$ DENSITY: </a:t>
            </a:r>
            <a:r>
              <a:rPr lang="en-US" sz="2400" dirty="0" err="1"/>
              <a:t>int</a:t>
            </a:r>
            <a:r>
              <a:rPr lang="en-US" sz="2400" dirty="0"/>
              <a:t>  8 8 8 8 8 8 15 15 15 15 ...</a:t>
            </a:r>
          </a:p>
          <a:p>
            <a:pPr marL="0" indent="0">
              <a:buNone/>
            </a:pPr>
            <a:r>
              <a:rPr lang="en-US" sz="2400" dirty="0"/>
              <a:t>#$ SEASON : </a:t>
            </a:r>
            <a:r>
              <a:rPr lang="en-US" sz="2400" dirty="0" err="1"/>
              <a:t>chr</a:t>
            </a:r>
            <a:r>
              <a:rPr lang="en-US" sz="2400" dirty="0"/>
              <a:t>  "spring" "spring" "spring" "summer" ...</a:t>
            </a:r>
          </a:p>
          <a:p>
            <a:pPr marL="0" indent="0">
              <a:buNone/>
            </a:pPr>
            <a:r>
              <a:rPr lang="en-US" sz="2400" dirty="0"/>
              <a:t>#$ EGGS   : </a:t>
            </a:r>
            <a:r>
              <a:rPr lang="en-US" sz="2400" dirty="0" err="1"/>
              <a:t>num</a:t>
            </a:r>
            <a:r>
              <a:rPr lang="en-US" sz="2400" dirty="0"/>
              <a:t>  2.88 2.62 1.75 2.12 1.5 ...</a:t>
            </a:r>
          </a:p>
          <a:p>
            <a:pPr marL="0" indent="0">
              <a:buNone/>
            </a:pPr>
            <a:endParaRPr lang="en-US" sz="2400" dirty="0"/>
          </a:p>
          <a:p>
            <a:pPr marL="0" indent="0">
              <a:buNone/>
            </a:pPr>
            <a:r>
              <a:rPr lang="en-US" sz="2400" dirty="0" err="1"/>
              <a:t>limp$SEASON</a:t>
            </a:r>
            <a:r>
              <a:rPr lang="en-US" sz="2400" dirty="0"/>
              <a:t> &lt;- </a:t>
            </a:r>
            <a:r>
              <a:rPr lang="en-US" sz="2400" dirty="0" err="1">
                <a:solidFill>
                  <a:srgbClr val="C00000"/>
                </a:solidFill>
              </a:rPr>
              <a:t>as.factor</a:t>
            </a:r>
            <a:r>
              <a:rPr lang="en-US" sz="2400" dirty="0"/>
              <a:t>(</a:t>
            </a:r>
            <a:r>
              <a:rPr lang="en-US" sz="2400" dirty="0" err="1"/>
              <a:t>limp$SEASON</a:t>
            </a:r>
            <a:r>
              <a:rPr lang="en-US" sz="2400" dirty="0"/>
              <a:t>) </a:t>
            </a:r>
          </a:p>
          <a:p>
            <a:pPr marL="0" indent="0">
              <a:buNone/>
            </a:pPr>
            <a:r>
              <a:rPr lang="en-US" sz="1800" dirty="0">
                <a:solidFill>
                  <a:srgbClr val="00B050"/>
                </a:solidFill>
              </a:rPr>
              <a:t>#force SEASON to be considered as a factor, otherwise </a:t>
            </a:r>
            <a:r>
              <a:rPr lang="en-US" sz="1800" dirty="0" err="1">
                <a:solidFill>
                  <a:srgbClr val="00B050"/>
                </a:solidFill>
              </a:rPr>
              <a:t>HH:ancovaplot</a:t>
            </a:r>
            <a:r>
              <a:rPr lang="en-US" sz="1800" dirty="0">
                <a:solidFill>
                  <a:srgbClr val="00B050"/>
                </a:solidFill>
              </a:rPr>
              <a:t> will throw error (</a:t>
            </a:r>
            <a:r>
              <a:rPr lang="en-US" sz="1800" dirty="0" err="1">
                <a:solidFill>
                  <a:srgbClr val="00B050"/>
                </a:solidFill>
              </a:rPr>
              <a:t>ggplot</a:t>
            </a:r>
            <a:r>
              <a:rPr lang="en-US" sz="1800" dirty="0">
                <a:solidFill>
                  <a:srgbClr val="00B050"/>
                </a:solidFill>
              </a:rPr>
              <a:t> doesn’t care)</a:t>
            </a:r>
          </a:p>
        </p:txBody>
      </p:sp>
    </p:spTree>
    <p:extLst>
      <p:ext uri="{BB962C8B-B14F-4D97-AF65-F5344CB8AC3E}">
        <p14:creationId xmlns:p14="http://schemas.microsoft.com/office/powerpoint/2010/main" val="376941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5913171" y="5722394"/>
            <a:ext cx="2830897" cy="646331"/>
          </a:xfrm>
          <a:prstGeom prst="rect">
            <a:avLst/>
          </a:prstGeom>
          <a:noFill/>
          <a:ln>
            <a:solidFill>
              <a:schemeClr val="accent1"/>
            </a:solidFill>
          </a:ln>
        </p:spPr>
        <p:txBody>
          <a:bodyPr wrap="square" rtlCol="0">
            <a:spAutoFit/>
          </a:bodyPr>
          <a:lstStyle/>
          <a:p>
            <a:r>
              <a:rPr lang="en-US" dirty="0"/>
              <a:t>Spring looks higher than summer across all densities</a:t>
            </a:r>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6475299" cy="1200329"/>
          </a:xfrm>
          <a:prstGeom prst="rect">
            <a:avLst/>
          </a:prstGeom>
          <a:noFill/>
        </p:spPr>
        <p:txBody>
          <a:bodyPr wrap="none" rtlCol="0">
            <a:spAutoFit/>
          </a:bodyPr>
          <a:lstStyle/>
          <a:p>
            <a:r>
              <a:rPr lang="en-US" sz="2400" dirty="0"/>
              <a:t>Using the HH package:</a:t>
            </a:r>
          </a:p>
          <a:p>
            <a:endParaRPr lang="en-US" sz="2400" dirty="0"/>
          </a:p>
          <a:p>
            <a:r>
              <a:rPr lang="en-US" sz="2400" dirty="0" err="1"/>
              <a:t>ancovaplot</a:t>
            </a:r>
            <a:r>
              <a:rPr lang="en-US" sz="2400"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656938" y="1526901"/>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699086" y="2833450"/>
            <a:ext cx="3477505" cy="1938992"/>
          </a:xfrm>
          <a:prstGeom prst="rect">
            <a:avLst/>
          </a:prstGeom>
          <a:noFill/>
        </p:spPr>
        <p:txBody>
          <a:bodyPr wrap="square" rtlCol="0">
            <a:spAutoFit/>
          </a:bodyPr>
          <a:lstStyle/>
          <a:p>
            <a:r>
              <a:rPr lang="en-US" sz="2400" dirty="0"/>
              <a:t>Another advantage is the syntax is identical to that of </a:t>
            </a:r>
            <a:r>
              <a:rPr lang="en-US" sz="2400" dirty="0" err="1">
                <a:solidFill>
                  <a:srgbClr val="C00000"/>
                </a:solidFill>
              </a:rPr>
              <a:t>lm</a:t>
            </a:r>
            <a:r>
              <a:rPr lang="en-US" sz="2400" dirty="0"/>
              <a:t>(), which we use to fit a model.</a:t>
            </a:r>
          </a:p>
          <a:p>
            <a:endParaRPr lang="en-US" sz="2400" dirty="0"/>
          </a:p>
        </p:txBody>
      </p:sp>
    </p:spTree>
    <p:extLst>
      <p:ext uri="{BB962C8B-B14F-4D97-AF65-F5344CB8AC3E}">
        <p14:creationId xmlns:p14="http://schemas.microsoft.com/office/powerpoint/2010/main" val="357684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10000"/>
          </a:bodyPr>
          <a:lstStyle/>
          <a:p>
            <a:pPr marL="0" indent="0">
              <a:buNone/>
            </a:pPr>
            <a:r>
              <a:rPr lang="en-US" dirty="0">
                <a:solidFill>
                  <a:srgbClr val="00B050"/>
                </a:solidFill>
              </a:rPr>
              <a:t>Spring</a:t>
            </a:r>
            <a:r>
              <a:rPr lang="en-US" dirty="0"/>
              <a:t> egg production looks higher than </a:t>
            </a:r>
            <a:r>
              <a:rPr lang="en-US" dirty="0">
                <a:solidFill>
                  <a:srgbClr val="FF0000"/>
                </a:solidFill>
              </a:rPr>
              <a:t>summer</a:t>
            </a:r>
            <a:r>
              <a:rPr lang="en-US" dirty="0"/>
              <a:t> across all densities</a:t>
            </a:r>
          </a:p>
          <a:p>
            <a:endParaRPr lang="en-US" sz="2400" dirty="0"/>
          </a:p>
          <a:p>
            <a:r>
              <a:rPr lang="en-US" sz="2400" dirty="0"/>
              <a:t>We can describe the relationship between egg production and density by a straight line [y=mx + b] (ignore the season for the moment)</a:t>
            </a:r>
          </a:p>
          <a:p>
            <a:endParaRPr lang="en-US" sz="2400" dirty="0"/>
          </a:p>
          <a:p>
            <a:r>
              <a:rPr lang="en-US" sz="2400" dirty="0"/>
              <a:t>Then </a:t>
            </a:r>
            <a:r>
              <a:rPr lang="en-US" sz="2400" dirty="0">
                <a:solidFill>
                  <a:srgbClr val="0432FF"/>
                </a:solidFill>
              </a:rPr>
              <a:t>y</a:t>
            </a:r>
            <a:r>
              <a:rPr lang="en-US" sz="2400" dirty="0"/>
              <a:t> is egg production, </a:t>
            </a:r>
            <a:r>
              <a:rPr lang="en-US" sz="2400" dirty="0">
                <a:solidFill>
                  <a:srgbClr val="0432FF"/>
                </a:solidFill>
              </a:rPr>
              <a:t>x</a:t>
            </a:r>
            <a:r>
              <a:rPr lang="en-US" sz="2400" dirty="0"/>
              <a:t> is density, </a:t>
            </a:r>
            <a:r>
              <a:rPr lang="en-US" sz="2400" dirty="0">
                <a:solidFill>
                  <a:srgbClr val="0432FF"/>
                </a:solidFill>
              </a:rPr>
              <a:t>b</a:t>
            </a:r>
            <a:r>
              <a:rPr lang="en-US" sz="2400" dirty="0"/>
              <a:t> is where the line crosses the y-axis (intercept), and </a:t>
            </a:r>
            <a:r>
              <a:rPr lang="en-US" sz="2400" dirty="0">
                <a:solidFill>
                  <a:srgbClr val="0432FF"/>
                </a:solidFill>
              </a:rPr>
              <a:t>m</a:t>
            </a:r>
            <a:r>
              <a:rPr lang="en-US" sz="2400" dirty="0"/>
              <a:t> is the slope of the egg production density relationship.</a:t>
            </a:r>
          </a:p>
          <a:p>
            <a:endParaRPr lang="en-US" sz="2400" dirty="0"/>
          </a:p>
          <a:p>
            <a:r>
              <a:rPr lang="en-US" sz="2400" dirty="0"/>
              <a:t>This slope represents the change in egg production per unit change in density—that is, the strength of density dependence.</a:t>
            </a:r>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50" y="0"/>
            <a:ext cx="7886700" cy="1325563"/>
          </a:xfrm>
        </p:spPr>
        <p:txBody>
          <a:bodyPr>
            <a:normAutofit/>
          </a:bodyPr>
          <a:lstStyle/>
          <a:p>
            <a:r>
              <a:rPr lang="en-US" sz="3600" dirty="0"/>
              <a:t>Interpreting the Figure-It’s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sz="2400" dirty="0"/>
              <a:t>Consider all the possible patterns that we might have found, and the different hypotheses, or interpretations, they represent.</a:t>
            </a:r>
          </a:p>
          <a:p>
            <a:r>
              <a:rPr lang="en-US" sz="2400" dirty="0"/>
              <a:t>We can do this using the </a:t>
            </a:r>
            <a:r>
              <a:rPr lang="en-US" sz="2400" dirty="0">
                <a:solidFill>
                  <a:srgbClr val="0432FF"/>
                </a:solidFill>
              </a:rPr>
              <a:t>slope</a:t>
            </a:r>
            <a:r>
              <a:rPr lang="en-US" sz="2400" dirty="0"/>
              <a:t> and </a:t>
            </a:r>
            <a:r>
              <a:rPr lang="en-US" sz="2400" dirty="0">
                <a:solidFill>
                  <a:srgbClr val="0432FF"/>
                </a:solidFill>
              </a:rPr>
              <a:t>intercept</a:t>
            </a:r>
            <a:r>
              <a:rPr lang="en-US" sz="2400" dirty="0"/>
              <a:t> of the lines describing each level of our factor of interest (group).</a:t>
            </a:r>
          </a:p>
          <a:p>
            <a:endParaRPr lang="en-US" dirty="0"/>
          </a:p>
          <a:p>
            <a:endParaRPr lang="en-US" dirty="0"/>
          </a:p>
        </p:txBody>
      </p:sp>
      <p:pic>
        <p:nvPicPr>
          <p:cNvPr id="4" name="Picture 3">
            <a:extLst>
              <a:ext uri="{FF2B5EF4-FFF2-40B4-BE49-F238E27FC236}">
                <a16:creationId xmlns:a16="http://schemas.microsoft.com/office/drawing/2014/main" id="{E054EA68-E677-0168-6B51-8337AF2D0C2F}"/>
              </a:ext>
            </a:extLst>
          </p:cNvPr>
          <p:cNvPicPr>
            <a:picLocks noChangeAspect="1"/>
          </p:cNvPicPr>
          <p:nvPr/>
        </p:nvPicPr>
        <p:blipFill>
          <a:blip r:embed="rId3"/>
          <a:stretch>
            <a:fillRect/>
          </a:stretch>
        </p:blipFill>
        <p:spPr>
          <a:xfrm>
            <a:off x="2810386" y="3218688"/>
            <a:ext cx="3392294" cy="3392294"/>
          </a:xfrm>
          <a:prstGeom prst="rect">
            <a:avLst/>
          </a:prstGeom>
        </p:spPr>
      </p:pic>
    </p:spTree>
    <p:extLst>
      <p:ext uri="{BB962C8B-B14F-4D97-AF65-F5344CB8AC3E}">
        <p14:creationId xmlns:p14="http://schemas.microsoft.com/office/powerpoint/2010/main" val="3707526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1600</TotalTime>
  <Words>3350</Words>
  <Application>Microsoft Macintosh PowerPoint</Application>
  <PresentationFormat>On-screen Show (4:3)</PresentationFormat>
  <Paragraphs>337</Paragraphs>
  <Slides>35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ＭＳ ゴシック</vt:lpstr>
      <vt:lpstr>ＭＳ Ｐゴシック</vt:lpstr>
      <vt:lpstr>Arial</vt:lpstr>
      <vt:lpstr>Calibri</vt:lpstr>
      <vt:lpstr>Calibri Light</vt:lpstr>
      <vt:lpstr>Courier New</vt:lpstr>
      <vt:lpstr>Office Theme</vt:lpstr>
      <vt:lpstr>Ch 6</vt:lpstr>
      <vt:lpstr>PowerPoint Presentation</vt:lpstr>
      <vt:lpstr>Analysis of Covariance</vt:lpstr>
      <vt:lpstr>Analysis of Covariance</vt:lpstr>
      <vt:lpstr>Import and check data</vt:lpstr>
      <vt:lpstr>PowerPoint Presentation</vt:lpstr>
      <vt:lpstr>PowerPoint Presentation</vt:lpstr>
      <vt:lpstr>PowerPoint Presentation</vt:lpstr>
      <vt:lpstr>Interpreting the Figure-It’s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So, refit model, but remove the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PowerPoint Presentation</vt:lpstr>
      <vt:lpstr>PowerPoint Presentation</vt:lpstr>
      <vt:lpstr>Make ggplots for ANCOVA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127</cp:revision>
  <dcterms:created xsi:type="dcterms:W3CDTF">2018-11-25T18:01:56Z</dcterms:created>
  <dcterms:modified xsi:type="dcterms:W3CDTF">2022-11-15T19:53:30Z</dcterms:modified>
</cp:coreProperties>
</file>